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57" r:id="rId4"/>
    <p:sldId id="259" r:id="rId5"/>
    <p:sldId id="260" r:id="rId6"/>
    <p:sldId id="266" r:id="rId7"/>
    <p:sldId id="261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4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791CF-B553-4EB6-BC42-5925A3F1F74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F7347-9527-437B-BE34-AF14FC35B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46E-2CDC-4EB1-B58C-1F0BDC0E930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803E-C611-43DD-B88D-C55272FFC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46E-2CDC-4EB1-B58C-1F0BDC0E930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803E-C611-43DD-B88D-C55272FFC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46E-2CDC-4EB1-B58C-1F0BDC0E930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803E-C611-43DD-B88D-C55272FFC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46E-2CDC-4EB1-B58C-1F0BDC0E930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803E-C611-43DD-B88D-C55272FFC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46E-2CDC-4EB1-B58C-1F0BDC0E930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803E-C611-43DD-B88D-C55272FFC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46E-2CDC-4EB1-B58C-1F0BDC0E930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803E-C611-43DD-B88D-C55272FFC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46E-2CDC-4EB1-B58C-1F0BDC0E930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803E-C611-43DD-B88D-C55272FFC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46E-2CDC-4EB1-B58C-1F0BDC0E930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803E-C611-43DD-B88D-C55272FFC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46E-2CDC-4EB1-B58C-1F0BDC0E930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803E-C611-43DD-B88D-C55272FFC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46E-2CDC-4EB1-B58C-1F0BDC0E930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803E-C611-43DD-B88D-C55272FFC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146E-2CDC-4EB1-B58C-1F0BDC0E930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9803E-C611-43DD-B88D-C55272FFC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1146E-2CDC-4EB1-B58C-1F0BDC0E930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9803E-C611-43DD-B88D-C55272FFC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8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36815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Благоустройство 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территории 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мемориала воинам-землякам, павшим в годы Великой Отечественной войны, по ул. Кирова в селе Кривошеино Кривошеинского района Томской области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348880"/>
            <a:ext cx="6008712" cy="2808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\\Sp-delo\входящие\2021\06 Июнь\02\Памятник\IMG_20210601_140946.jpg"/>
          <p:cNvPicPr>
            <a:picLocks noChangeAspect="1" noChangeArrowheads="1"/>
          </p:cNvPicPr>
          <p:nvPr/>
        </p:nvPicPr>
        <p:blipFill>
          <a:blip r:embed="rId2" cstate="print"/>
          <a:srcRect b="13015"/>
          <a:stretch>
            <a:fillRect/>
          </a:stretch>
        </p:blipFill>
        <p:spPr bwMode="auto">
          <a:xfrm>
            <a:off x="1043608" y="1751977"/>
            <a:ext cx="7128792" cy="51060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5373216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7030A0"/>
                </a:solidFill>
              </a:rPr>
              <a:t>с. Кривошеино</a:t>
            </a:r>
          </a:p>
          <a:p>
            <a:pPr algn="ctr"/>
            <a:r>
              <a:rPr lang="ru-RU" sz="1100" dirty="0" smtClean="0">
                <a:solidFill>
                  <a:srgbClr val="7030A0"/>
                </a:solidFill>
              </a:rPr>
              <a:t>Год разработки проекта 2019 </a:t>
            </a:r>
          </a:p>
          <a:p>
            <a:pPr algn="ctr"/>
            <a:r>
              <a:rPr lang="ru-RU" sz="1100" dirty="0" smtClean="0">
                <a:solidFill>
                  <a:srgbClr val="7030A0"/>
                </a:solidFill>
              </a:rPr>
              <a:t>Год реализации проекта 2022</a:t>
            </a:r>
          </a:p>
          <a:p>
            <a:pPr algn="ctr"/>
            <a:r>
              <a:rPr lang="ru-RU" sz="1100" dirty="0" smtClean="0">
                <a:solidFill>
                  <a:srgbClr val="7030A0"/>
                </a:solidFill>
              </a:rPr>
              <a:t>Администрация Кривошеинского сельского </a:t>
            </a:r>
            <a:r>
              <a:rPr lang="ru-RU" sz="1100" dirty="0" smtClean="0">
                <a:solidFill>
                  <a:srgbClr val="7030A0"/>
                </a:solidFill>
              </a:rPr>
              <a:t>поселения,</a:t>
            </a:r>
          </a:p>
          <a:p>
            <a:pPr algn="ctr"/>
            <a:r>
              <a:rPr lang="ru-RU" sz="1100" dirty="0" smtClean="0">
                <a:solidFill>
                  <a:srgbClr val="7030A0"/>
                </a:solidFill>
              </a:rPr>
              <a:t>Утвержден Постановлением Администрации Кривошеинского сельского </a:t>
            </a:r>
            <a:r>
              <a:rPr lang="ru-RU" sz="1100" smtClean="0">
                <a:solidFill>
                  <a:srgbClr val="7030A0"/>
                </a:solidFill>
              </a:rPr>
              <a:t>поселения №18а от 28.02.2022</a:t>
            </a:r>
            <a:endParaRPr lang="ru-RU" sz="11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Пояснительная записка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2894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Благоустройство и озеленение общественных территорий является одной из актуальных проблем современного градостроительства и муниципальных хозяйств и включает в себя облагораживание территорий площадей, улиц, пешеходных зон, скверов, парков и прочих территорий, на которых граждане имеют право свободно находится без каких-либо ограничений. </a:t>
            </a:r>
          </a:p>
          <a:p>
            <a:pPr marL="0" algn="just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 рамках реализации мероприятий по благоустройству территорий общего пользования в муниципальной программе «Благоустройство территории Кривошеинского сельского поселения на 2018-2022 годы» предлагается выполнить Благоустройство и капитальный ремонт Мемориала воинам-землякам, павшим в годы Великой Отечественной войны, в селе Кривошеино Кривошеинского района Томской области. В сентябре 1986 года в селе Кривошеино состоялось торжественное открытие мемориала воинам - Кривошеинцам, погибшим в годы Великой Отечественной войны. Дорога к скульптуре воина-солдата выложена тротуарной плиткой. Вокруг памятника высятся гранитные плиты, где высечены 122 фамилии солдат- Кривошеинцев, погибших на фронтах Великой Отечественной. "Огонь Памяти" зажигается от газобаллонного оборудования по памятным датам в период проведения мероприятий. </a:t>
            </a:r>
          </a:p>
          <a:p>
            <a:pPr marL="0" algn="just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На данный момент времени Мемориал, характеризуется существенным износом, местами произошло отслоение штукатурного слоя памятника и стелы, отслоение окраски, частичное разрушение бортового камня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отсутствием достаточного освещения, наличием аварийных деревьев.</a:t>
            </a:r>
          </a:p>
          <a:p>
            <a:pPr marL="0" algn="just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Поскольку некоторую часть жизни мы проводим вне своего дома или квартиры, нам не безразлично, как воздействует на нас в эстетическом плане окружающая среда. Именно поэтому мы должны считать благоустройство территории очень важным и полезным делом. И для того, чтобы наше село сохранило свой облик, чтобы не растеряло своё лицо, необходимо использовать все способы и элементы благоустройства территории. Необычайно важным является понимание восприятия благоустройства территории как единого целого, с точки зрения его хозяйственного и эстетического назначения.</a:t>
            </a:r>
          </a:p>
          <a:p>
            <a:pPr marL="0" algn="just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Для создания благоприятной комфортной жизненной среды с обеспечением комфортных условий для жителей  и гостей  села предлагается  выполнить следующие  мероприятия:</a:t>
            </a:r>
          </a:p>
          <a:p>
            <a:pPr marL="0" algn="just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Устройство дополнительного покрытия из тротуарной плитки;</a:t>
            </a:r>
          </a:p>
          <a:p>
            <a:pPr marL="0" algn="just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Устройство по левой стороне стелл из красного кирпича;</a:t>
            </a:r>
          </a:p>
          <a:p>
            <a:pPr marL="0" algn="just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 Устройство стелл памятника из красного кирпича;</a:t>
            </a:r>
          </a:p>
          <a:p>
            <a:pPr marL="0" algn="just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 Устройство дополнительного освещения;</a:t>
            </a:r>
          </a:p>
          <a:p>
            <a:pPr marL="0" algn="just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 Установка пандуса;</a:t>
            </a:r>
          </a:p>
          <a:p>
            <a:pPr marL="0" algn="just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 Реставрация солдата;</a:t>
            </a:r>
          </a:p>
          <a:p>
            <a:pPr marL="0" algn="just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 Проведение работ по спилу аварийных деревьев;</a:t>
            </a:r>
          </a:p>
          <a:p>
            <a:pPr marL="0" algn="just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 Посадка зеленых насаждений.</a:t>
            </a:r>
          </a:p>
          <a:p>
            <a:pPr marL="0" algn="just"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Схема существующего состояния территории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62880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3621" t="9278" r="22414" b="15173"/>
          <a:stretch>
            <a:fillRect/>
          </a:stretch>
        </p:blipFill>
        <p:spPr bwMode="auto">
          <a:xfrm>
            <a:off x="467544" y="1628800"/>
            <a:ext cx="37444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64088" y="17008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664" t="10959" r="35398" b="23288"/>
          <a:stretch>
            <a:fillRect/>
          </a:stretch>
        </p:blipFill>
        <p:spPr bwMode="auto">
          <a:xfrm>
            <a:off x="4211960" y="1628800"/>
            <a:ext cx="4288339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>
            <a:off x="1475656" y="4581128"/>
            <a:ext cx="1490464" cy="5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9552" y="4221088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Объект благоустройства в системе села</a:t>
            </a:r>
            <a:endParaRPr lang="ru-RU" sz="1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Фотофиксация территории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\\Sp-delo\входящие\2021\06 Июнь\02\Памятник\IMG-20210601-WA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28700"/>
            <a:ext cx="4392488" cy="3294366"/>
          </a:xfrm>
          <a:prstGeom prst="rect">
            <a:avLst/>
          </a:prstGeom>
          <a:noFill/>
        </p:spPr>
      </p:pic>
      <p:pic>
        <p:nvPicPr>
          <p:cNvPr id="3075" name="Picture 3" descr="\\Sp-delo\входящие\2021\06 Июнь\02\Памятник\IMG-20210601-WA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4355976" cy="3312368"/>
          </a:xfrm>
          <a:prstGeom prst="rect">
            <a:avLst/>
          </a:prstGeom>
          <a:noFill/>
        </p:spPr>
      </p:pic>
      <p:pic>
        <p:nvPicPr>
          <p:cNvPr id="1026" name="Picture 2" descr="C:\Users\USER\Documents\городская среда 2022\Памятник\IMG_20210601_140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4392488" cy="3168352"/>
          </a:xfrm>
          <a:prstGeom prst="rect">
            <a:avLst/>
          </a:prstGeom>
          <a:noFill/>
        </p:spPr>
      </p:pic>
      <p:pic>
        <p:nvPicPr>
          <p:cNvPr id="1027" name="Picture 3" descr="C:\Users\USER\Documents\городская среда 2022\Памятник\IMG_20210601_1408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3501008"/>
            <a:ext cx="4392488" cy="3173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Опорный план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8052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6093296"/>
            <a:ext cx="576064" cy="14401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259632" y="602128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Дороги с асфальтовым покрытием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3648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Покрытие тротуарная плитка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знак завершения 32"/>
          <p:cNvSpPr/>
          <p:nvPr/>
        </p:nvSpPr>
        <p:spPr>
          <a:xfrm>
            <a:off x="2771801" y="6093297"/>
            <a:ext cx="72007" cy="72007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915816" y="60212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Освещение</a:t>
            </a:r>
          </a:p>
          <a:p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43808" y="6309320"/>
            <a:ext cx="144016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131840" y="6309320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Мусорный контейнер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64088" y="6021288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мемориал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88024" y="6381328"/>
            <a:ext cx="608632" cy="1244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5508104" y="6309320"/>
            <a:ext cx="1368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озеленение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6453336"/>
            <a:ext cx="936104" cy="2386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39552" y="5661248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 супермаркет Мария Ра</a:t>
            </a: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79712" y="5661248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 супермаркет пятерочка</a:t>
            </a: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07904" y="5661248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 супермаркет эксперт</a:t>
            </a: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48064" y="558924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4 многоквартирный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илой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дом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259" t="14397" r="5476" b="4976"/>
          <a:stretch>
            <a:fillRect/>
          </a:stretch>
        </p:blipFill>
        <p:spPr bwMode="auto">
          <a:xfrm>
            <a:off x="395536" y="692696"/>
            <a:ext cx="8352928" cy="529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Прямоугольник 55"/>
          <p:cNvSpPr/>
          <p:nvPr/>
        </p:nvSpPr>
        <p:spPr>
          <a:xfrm rot="19668498">
            <a:off x="4650733" y="2636587"/>
            <a:ext cx="345009" cy="11194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5004048" y="1700808"/>
            <a:ext cx="288032" cy="842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860032" y="1556792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Пешеходный переход</a:t>
            </a:r>
            <a:endParaRPr lang="ru-RU" sz="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Блок-схема: знак завершения 62"/>
          <p:cNvSpPr/>
          <p:nvPr/>
        </p:nvSpPr>
        <p:spPr>
          <a:xfrm>
            <a:off x="3923928" y="2852936"/>
            <a:ext cx="72008" cy="72008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2123728" y="2564904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Жилые дома</a:t>
            </a:r>
            <a:endParaRPr lang="ru-RU" sz="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2699792" y="2708920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2699792" y="2708920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2699792" y="270892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2699792" y="2708920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2771800" y="2708920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2699792" y="2708920"/>
            <a:ext cx="43204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2699792" y="2708920"/>
            <a:ext cx="64807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2699792" y="1988840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2699792" y="270892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V="1">
            <a:off x="2699792" y="2204864"/>
            <a:ext cx="23762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2699792" y="2132856"/>
            <a:ext cx="25922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851920" y="134076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Музыкальная школа</a:t>
            </a:r>
            <a:endParaRPr lang="ru-RU" sz="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" name="Прямая со стрелкой 103"/>
          <p:cNvCxnSpPr/>
          <p:nvPr/>
        </p:nvCxnSpPr>
        <p:spPr>
          <a:xfrm flipH="1">
            <a:off x="3851920" y="1556792"/>
            <a:ext cx="288032" cy="6695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H="1">
            <a:off x="4716016" y="1052736"/>
            <a:ext cx="72008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572000" y="76470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Площадь победы</a:t>
            </a:r>
            <a:endParaRPr lang="ru-RU" sz="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2" name="Прямая со стрелкой 111"/>
          <p:cNvCxnSpPr/>
          <p:nvPr/>
        </p:nvCxnSpPr>
        <p:spPr>
          <a:xfrm flipV="1">
            <a:off x="2699792" y="1844824"/>
            <a:ext cx="295232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572000" y="4005064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магазины</a:t>
            </a:r>
            <a:endParaRPr lang="ru-RU" sz="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5" name="Прямая со стрелкой 114"/>
          <p:cNvCxnSpPr/>
          <p:nvPr/>
        </p:nvCxnSpPr>
        <p:spPr>
          <a:xfrm flipH="1" flipV="1">
            <a:off x="4211960" y="3429000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flipH="1" flipV="1">
            <a:off x="2483768" y="3573016"/>
            <a:ext cx="23762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flipV="1">
            <a:off x="4860032" y="2276872"/>
            <a:ext cx="108012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V="1">
            <a:off x="4860032" y="2564904"/>
            <a:ext cx="72008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H="1" flipV="1">
            <a:off x="4067944" y="1916832"/>
            <a:ext cx="79208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Прямоугольник 124"/>
          <p:cNvSpPr/>
          <p:nvPr/>
        </p:nvSpPr>
        <p:spPr>
          <a:xfrm rot="19744589">
            <a:off x="4738375" y="2728852"/>
            <a:ext cx="86243" cy="7298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7" name="Прямая со стрелкой 126"/>
          <p:cNvCxnSpPr>
            <a:stCxn id="125" idx="2"/>
          </p:cNvCxnSpPr>
          <p:nvPr/>
        </p:nvCxnSpPr>
        <p:spPr>
          <a:xfrm>
            <a:off x="4969032" y="3406839"/>
            <a:ext cx="467064" cy="1030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4860032" y="443711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Тротуар с асфальтовым покрытием</a:t>
            </a:r>
            <a:endParaRPr lang="ru-RU" sz="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644008" y="2348880"/>
            <a:ext cx="72008" cy="720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4" name="Прямая со стрелкой 133"/>
          <p:cNvCxnSpPr/>
          <p:nvPr/>
        </p:nvCxnSpPr>
        <p:spPr>
          <a:xfrm>
            <a:off x="7164288" y="465313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Прямоугольник 134"/>
          <p:cNvSpPr/>
          <p:nvPr/>
        </p:nvSpPr>
        <p:spPr>
          <a:xfrm rot="3656742">
            <a:off x="4801855" y="2757420"/>
            <a:ext cx="195834" cy="14687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Скругленный прямоугольник 136"/>
          <p:cNvSpPr/>
          <p:nvPr/>
        </p:nvSpPr>
        <p:spPr>
          <a:xfrm rot="19672336">
            <a:off x="4797211" y="2892983"/>
            <a:ext cx="414154" cy="240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4860032" y="6093296"/>
            <a:ext cx="386282" cy="197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0" name="Прямая со стрелкой 139"/>
          <p:cNvCxnSpPr/>
          <p:nvPr/>
        </p:nvCxnSpPr>
        <p:spPr>
          <a:xfrm flipV="1">
            <a:off x="2123728" y="980728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1835696" y="1556792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почта</a:t>
            </a:r>
            <a:endParaRPr lang="ru-RU" sz="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4" name="Прямая со стрелкой 143"/>
          <p:cNvCxnSpPr/>
          <p:nvPr/>
        </p:nvCxnSpPr>
        <p:spPr>
          <a:xfrm flipH="1">
            <a:off x="1115616" y="2708920"/>
            <a:ext cx="158417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flipH="1">
            <a:off x="683568" y="2708920"/>
            <a:ext cx="201622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H="1" flipV="1">
            <a:off x="1475656" y="2564904"/>
            <a:ext cx="122413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H="1" flipV="1">
            <a:off x="1907704" y="2420888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flipH="1" flipV="1">
            <a:off x="2267744" y="2204864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flipH="1" flipV="1">
            <a:off x="2555776" y="2060848"/>
            <a:ext cx="1440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flipV="1">
            <a:off x="2699792" y="1916832"/>
            <a:ext cx="21602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 flipV="1">
            <a:off x="2699792" y="1844824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flipH="1">
            <a:off x="1979712" y="270892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 flipH="1">
            <a:off x="2267744" y="2708920"/>
            <a:ext cx="43204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 flipH="1">
            <a:off x="2339752" y="2708920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ая прямоугольная выноска 71"/>
          <p:cNvSpPr/>
          <p:nvPr/>
        </p:nvSpPr>
        <p:spPr>
          <a:xfrm>
            <a:off x="6228184" y="1052736"/>
            <a:ext cx="936104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На территории памятника  установлено 16 фонарей, из них 10 с фасадной части и по три с каждой стороны внутри территории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Прямая со стрелкой 75"/>
          <p:cNvCxnSpPr>
            <a:stCxn id="72" idx="4"/>
          </p:cNvCxnSpPr>
          <p:nvPr/>
        </p:nvCxnSpPr>
        <p:spPr>
          <a:xfrm flipH="1">
            <a:off x="5004048" y="2753925"/>
            <a:ext cx="1497169" cy="27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Экспликация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Площадь территории 1224 м.кв.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Планируется провести работы по: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Устройству покрытия из тротуарной плитки 90,72 м.кв.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Демонтажу и кладке 4 стелл из кирпича в объеме 3,2 м.куб.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Очистка существующих стелл от окраски площадью 5,7 м.кв.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Демонтажу и кладка из кирпича стелл памятника – 7,3 м.куб.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Прокладка кабеля – 60м.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Установка светильников ДВУ-12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4000к 1200Лм грунтовый - 8 штук.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Установка прожектора ДО-30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2160 Лм 4000К – 4 шт.</a:t>
            </a:r>
          </a:p>
          <a:p>
            <a:pPr>
              <a:buNone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Arial" pitchFamily="34" charset="0"/>
                <a:cs typeface="Arial" pitchFamily="34" charset="0"/>
              </a:rPr>
              <a:t>Генеральный план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 t="14859" r="25664" b="16438"/>
          <a:stretch>
            <a:fillRect/>
          </a:stretch>
        </p:blipFill>
        <p:spPr bwMode="auto">
          <a:xfrm>
            <a:off x="539552" y="1196752"/>
            <a:ext cx="8090440" cy="5363984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2" descr="\\Sp-delo\исходящие\2021\06 Июнь\02\1.jpeg"/>
          <p:cNvPicPr>
            <a:picLocks noChangeAspect="1" noChangeArrowheads="1"/>
          </p:cNvPicPr>
          <p:nvPr/>
        </p:nvPicPr>
        <p:blipFill>
          <a:blip r:embed="rId3" cstate="print"/>
          <a:srcRect l="25389" t="10256" r="22564" b="35898"/>
          <a:stretch>
            <a:fillRect/>
          </a:stretch>
        </p:blipFill>
        <p:spPr bwMode="auto">
          <a:xfrm rot="8888432">
            <a:off x="4919882" y="2614318"/>
            <a:ext cx="1718678" cy="258303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</p:pic>
      <p:cxnSp>
        <p:nvCxnSpPr>
          <p:cNvPr id="10" name="Прямая соединительная линия 9"/>
          <p:cNvCxnSpPr>
            <a:stCxn id="81" idx="4"/>
          </p:cNvCxnSpPr>
          <p:nvPr/>
        </p:nvCxnSpPr>
        <p:spPr>
          <a:xfrm>
            <a:off x="4878032" y="3465000"/>
            <a:ext cx="126016" cy="25203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04048" y="3717032"/>
            <a:ext cx="216024" cy="36004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220072" y="4077072"/>
            <a:ext cx="144016" cy="216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86" idx="4"/>
          </p:cNvCxnSpPr>
          <p:nvPr/>
        </p:nvCxnSpPr>
        <p:spPr>
          <a:xfrm>
            <a:off x="5454095" y="4401104"/>
            <a:ext cx="126017" cy="180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5436096" y="4581128"/>
            <a:ext cx="144016" cy="7200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580112" y="4581128"/>
            <a:ext cx="72008" cy="14401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796136" y="2924944"/>
            <a:ext cx="144016" cy="216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99" idx="1"/>
          </p:cNvCxnSpPr>
          <p:nvPr/>
        </p:nvCxnSpPr>
        <p:spPr>
          <a:xfrm>
            <a:off x="6012160" y="3212976"/>
            <a:ext cx="121663" cy="2212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156176" y="3501008"/>
            <a:ext cx="144016" cy="216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372200" y="3789040"/>
            <a:ext cx="144016" cy="216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6516216" y="3933056"/>
            <a:ext cx="144016" cy="8039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516216" y="4005064"/>
            <a:ext cx="0" cy="14401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5652120" y="4509120"/>
            <a:ext cx="360040" cy="216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6228184" y="4149080"/>
            <a:ext cx="288032" cy="216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/>
          <p:cNvSpPr/>
          <p:nvPr/>
        </p:nvSpPr>
        <p:spPr>
          <a:xfrm>
            <a:off x="5004048" y="371703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860032" y="342900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220072" y="407707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 flipH="1">
            <a:off x="5436095" y="4365104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1043608" y="1412776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Новая линия освещения с установкой светодиодных светильников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95" name="Овал 94"/>
          <p:cNvSpPr/>
          <p:nvPr/>
        </p:nvSpPr>
        <p:spPr>
          <a:xfrm flipV="1">
            <a:off x="5796136" y="2924944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 flipH="1" flipV="1">
            <a:off x="5940152" y="3140966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6128551" y="342900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 flipH="1" flipV="1">
            <a:off x="6300192" y="371703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/>
          <p:cNvSpPr/>
          <p:nvPr/>
        </p:nvSpPr>
        <p:spPr>
          <a:xfrm flipH="1">
            <a:off x="5652120" y="4653136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 flipV="1">
            <a:off x="6012160" y="4437112"/>
            <a:ext cx="72000" cy="72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6156176" y="4365104"/>
            <a:ext cx="72008" cy="72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 flipV="1">
            <a:off x="6444208" y="4149080"/>
            <a:ext cx="72008" cy="720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1043608" y="1628800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Установка прожекторов</a:t>
            </a:r>
            <a:endParaRPr lang="ru-RU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 rot="19736906">
            <a:off x="5193232" y="3001181"/>
            <a:ext cx="881096" cy="130692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5796136" y="2564904"/>
            <a:ext cx="864096" cy="136815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H="1">
            <a:off x="5436096" y="3933056"/>
            <a:ext cx="1224136" cy="7920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H="1" flipV="1">
            <a:off x="4572000" y="3356992"/>
            <a:ext cx="864096" cy="136815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V="1">
            <a:off x="4572000" y="2564904"/>
            <a:ext cx="1224136" cy="7920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H="1">
            <a:off x="755576" y="1988840"/>
            <a:ext cx="288032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1115616" y="184482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Дополнительная территория планируемая к обустройству тротуарной плиткой</a:t>
            </a:r>
            <a:endParaRPr lang="ru-RU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Овал 142"/>
          <p:cNvSpPr/>
          <p:nvPr/>
        </p:nvSpPr>
        <p:spPr>
          <a:xfrm flipV="1">
            <a:off x="827584" y="1484784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 flipH="1">
            <a:off x="827584" y="1700808"/>
            <a:ext cx="152400" cy="1356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>
            <a:off x="6516216" y="4149080"/>
            <a:ext cx="288032" cy="43204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H="1">
            <a:off x="5940152" y="4581128"/>
            <a:ext cx="864096" cy="50405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>
            <a:stCxn id="104" idx="4"/>
          </p:cNvCxnSpPr>
          <p:nvPr/>
        </p:nvCxnSpPr>
        <p:spPr>
          <a:xfrm>
            <a:off x="5688124" y="4725144"/>
            <a:ext cx="252028" cy="36004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Скругленная прямоугольная выноска 168"/>
          <p:cNvSpPr/>
          <p:nvPr/>
        </p:nvSpPr>
        <p:spPr>
          <a:xfrm>
            <a:off x="7020272" y="2564904"/>
            <a:ext cx="914400" cy="154875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Arial" pitchFamily="34" charset="0"/>
                <a:cs typeface="Arial" pitchFamily="34" charset="0"/>
              </a:rPr>
              <a:t>Устройство кирпичных стел памятника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3" name="Прямая соединительная линия 172"/>
          <p:cNvCxnSpPr>
            <a:endCxn id="169" idx="4"/>
          </p:cNvCxnSpPr>
          <p:nvPr/>
        </p:nvCxnSpPr>
        <p:spPr>
          <a:xfrm flipV="1">
            <a:off x="6588224" y="4307250"/>
            <a:ext cx="698751" cy="201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Прямоугольник 175"/>
          <p:cNvSpPr/>
          <p:nvPr/>
        </p:nvSpPr>
        <p:spPr>
          <a:xfrm rot="19869422" flipV="1">
            <a:off x="5823601" y="2793085"/>
            <a:ext cx="61200" cy="12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 rot="19869422" flipV="1">
            <a:off x="5976852" y="3075674"/>
            <a:ext cx="61413" cy="1305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рямоугольник 177"/>
          <p:cNvSpPr/>
          <p:nvPr/>
        </p:nvSpPr>
        <p:spPr>
          <a:xfrm rot="19869422" flipV="1">
            <a:off x="6183866" y="3363705"/>
            <a:ext cx="61413" cy="1305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 rot="19869422" flipV="1">
            <a:off x="6327882" y="3651736"/>
            <a:ext cx="61413" cy="1305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9869422" flipV="1">
            <a:off x="4815713" y="3435713"/>
            <a:ext cx="61413" cy="130590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/>
          <p:cNvSpPr/>
          <p:nvPr/>
        </p:nvSpPr>
        <p:spPr>
          <a:xfrm rot="19869422" flipV="1">
            <a:off x="4959730" y="3723745"/>
            <a:ext cx="61413" cy="130590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рямоугольник 181"/>
          <p:cNvSpPr/>
          <p:nvPr/>
        </p:nvSpPr>
        <p:spPr>
          <a:xfrm rot="19869422" flipV="1">
            <a:off x="5103746" y="4011777"/>
            <a:ext cx="61413" cy="130590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19869422" flipV="1">
            <a:off x="5319770" y="4299809"/>
            <a:ext cx="61413" cy="130590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рямоугольник 183"/>
          <p:cNvSpPr/>
          <p:nvPr/>
        </p:nvSpPr>
        <p:spPr>
          <a:xfrm rot="14373308" flipH="1" flipV="1">
            <a:off x="6454032" y="4619569"/>
            <a:ext cx="45719" cy="216000"/>
          </a:xfrm>
          <a:prstGeom prst="rect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Прямоугольник 184"/>
          <p:cNvSpPr/>
          <p:nvPr/>
        </p:nvSpPr>
        <p:spPr>
          <a:xfrm rot="14373308" flipH="1" flipV="1">
            <a:off x="6166000" y="4781826"/>
            <a:ext cx="45719" cy="216000"/>
          </a:xfrm>
          <a:prstGeom prst="rect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Прямоугольник 185"/>
          <p:cNvSpPr/>
          <p:nvPr/>
        </p:nvSpPr>
        <p:spPr>
          <a:xfrm rot="1308556">
            <a:off x="6588487" y="4360196"/>
            <a:ext cx="36000" cy="324000"/>
          </a:xfrm>
          <a:prstGeom prst="rect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Прямоугольник 186"/>
          <p:cNvSpPr/>
          <p:nvPr/>
        </p:nvSpPr>
        <p:spPr>
          <a:xfrm rot="16200000">
            <a:off x="5940140" y="4761164"/>
            <a:ext cx="36000" cy="324008"/>
          </a:xfrm>
          <a:prstGeom prst="rect">
            <a:avLst/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Светильник светодиодный для ландшафтного и архитектурного освещения PGR R180 12Вт 4000К Chrome грунт. IP67 Jazzway 5006560A ДВУ-12w 30° Сhrome встраиваемый) купить в Москве по низкой це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140968"/>
            <a:ext cx="432048" cy="387487"/>
          </a:xfrm>
          <a:prstGeom prst="rect">
            <a:avLst/>
          </a:prstGeom>
          <a:noFill/>
        </p:spPr>
      </p:pic>
      <p:cxnSp>
        <p:nvCxnSpPr>
          <p:cNvPr id="189" name="Прямая со стрелкой 188"/>
          <p:cNvCxnSpPr>
            <a:endCxn id="81" idx="7"/>
          </p:cNvCxnSpPr>
          <p:nvPr/>
        </p:nvCxnSpPr>
        <p:spPr>
          <a:xfrm>
            <a:off x="4067944" y="3356992"/>
            <a:ext cx="822816" cy="772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 стрелкой 190"/>
          <p:cNvCxnSpPr>
            <a:endCxn id="80" idx="0"/>
          </p:cNvCxnSpPr>
          <p:nvPr/>
        </p:nvCxnSpPr>
        <p:spPr>
          <a:xfrm>
            <a:off x="4067944" y="3429000"/>
            <a:ext cx="954104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>
            <a:off x="3995936" y="3356992"/>
            <a:ext cx="1242136" cy="7560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/>
          <p:nvPr/>
        </p:nvCxnSpPr>
        <p:spPr>
          <a:xfrm>
            <a:off x="4067944" y="3429000"/>
            <a:ext cx="1368151" cy="9541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 стрелкой 197"/>
          <p:cNvCxnSpPr>
            <a:endCxn id="95" idx="0"/>
          </p:cNvCxnSpPr>
          <p:nvPr/>
        </p:nvCxnSpPr>
        <p:spPr>
          <a:xfrm flipV="1">
            <a:off x="4139952" y="2960944"/>
            <a:ext cx="1674184" cy="252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199"/>
          <p:cNvCxnSpPr>
            <a:endCxn id="96" idx="6"/>
          </p:cNvCxnSpPr>
          <p:nvPr/>
        </p:nvCxnSpPr>
        <p:spPr>
          <a:xfrm flipV="1">
            <a:off x="4067944" y="3158966"/>
            <a:ext cx="1872208" cy="19802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/>
          <p:cNvCxnSpPr>
            <a:endCxn id="99" idx="2"/>
          </p:cNvCxnSpPr>
          <p:nvPr/>
        </p:nvCxnSpPr>
        <p:spPr>
          <a:xfrm>
            <a:off x="4067944" y="3356992"/>
            <a:ext cx="2060607" cy="90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 стрелкой 204"/>
          <p:cNvCxnSpPr>
            <a:endCxn id="102" idx="7"/>
          </p:cNvCxnSpPr>
          <p:nvPr/>
        </p:nvCxnSpPr>
        <p:spPr>
          <a:xfrm>
            <a:off x="4139952" y="3212976"/>
            <a:ext cx="2165512" cy="53478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Прожектор светодиодный ДО-200W 15600Лм 4000K 230V FLOODLIGHT BKRULEDVO  LEDVANCE купить це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4437112"/>
            <a:ext cx="360040" cy="651341"/>
          </a:xfrm>
          <a:prstGeom prst="rect">
            <a:avLst/>
          </a:prstGeom>
          <a:noFill/>
        </p:spPr>
      </p:pic>
      <p:cxnSp>
        <p:nvCxnSpPr>
          <p:cNvPr id="208" name="Прямая со стрелкой 207"/>
          <p:cNvCxnSpPr>
            <a:endCxn id="110" idx="7"/>
          </p:cNvCxnSpPr>
          <p:nvPr/>
        </p:nvCxnSpPr>
        <p:spPr>
          <a:xfrm flipH="1" flipV="1">
            <a:off x="6505671" y="4210543"/>
            <a:ext cx="1234681" cy="51460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 стрелкой 209"/>
          <p:cNvCxnSpPr>
            <a:endCxn id="106" idx="3"/>
          </p:cNvCxnSpPr>
          <p:nvPr/>
        </p:nvCxnSpPr>
        <p:spPr>
          <a:xfrm flipH="1" flipV="1">
            <a:off x="6166721" y="4426560"/>
            <a:ext cx="1573631" cy="3705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 стрелкой 211"/>
          <p:cNvCxnSpPr>
            <a:endCxn id="105" idx="2"/>
          </p:cNvCxnSpPr>
          <p:nvPr/>
        </p:nvCxnSpPr>
        <p:spPr>
          <a:xfrm flipH="1" flipV="1">
            <a:off x="6012160" y="4473112"/>
            <a:ext cx="1728192" cy="252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>
            <a:endCxn id="104" idx="7"/>
          </p:cNvCxnSpPr>
          <p:nvPr/>
        </p:nvCxnSpPr>
        <p:spPr>
          <a:xfrm flipH="1" flipV="1">
            <a:off x="5662665" y="4663681"/>
            <a:ext cx="2077687" cy="13347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Прямоугольник 214"/>
          <p:cNvSpPr/>
          <p:nvPr/>
        </p:nvSpPr>
        <p:spPr>
          <a:xfrm rot="16200000" flipV="1">
            <a:off x="871177" y="2233278"/>
            <a:ext cx="103405" cy="190592"/>
          </a:xfrm>
          <a:prstGeom prst="rect">
            <a:avLst/>
          </a:prstGeom>
          <a:solidFill>
            <a:schemeClr val="accent6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TextBox 215"/>
          <p:cNvSpPr txBox="1"/>
          <p:nvPr/>
        </p:nvSpPr>
        <p:spPr>
          <a:xfrm>
            <a:off x="1187624" y="2276872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существующие стелы 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 flipH="1" flipV="1">
            <a:off x="827584" y="2564904"/>
            <a:ext cx="216024" cy="720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TextBox 217"/>
          <p:cNvSpPr txBox="1"/>
          <p:nvPr/>
        </p:nvSpPr>
        <p:spPr>
          <a:xfrm>
            <a:off x="1115616" y="2492896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Стелы которые будут установлены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AutoShape 8" descr="Кирпич облицовочный Braer Красный гладкий 0,7 NF 250х85х65 мм - описание,  фото и преимуще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Кирпич облицовочный Braer Красный гладкий 0,7 NF 250х85х65 мм - описание,  фото и преимуще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Кирпич облицовочный Braer Красный гладкий 0,7 NF 250х85х65 мм - описание,  фото и преимуще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Кирпич облицовочный Braer Красный гладкий 0,7 NF 250х85х65 мм - описание,  фото и преимуще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6" name="Picture 16" descr="Старый красный кирпич: стоковые фото, изображения | Скачать Старый красный  кирпич картинки на Depositphot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988840"/>
            <a:ext cx="504056" cy="382926"/>
          </a:xfrm>
          <a:prstGeom prst="rect">
            <a:avLst/>
          </a:prstGeom>
          <a:noFill/>
        </p:spPr>
      </p:pic>
      <p:cxnSp>
        <p:nvCxnSpPr>
          <p:cNvPr id="225" name="Прямая со стрелкой 224"/>
          <p:cNvCxnSpPr>
            <a:endCxn id="176" idx="3"/>
          </p:cNvCxnSpPr>
          <p:nvPr/>
        </p:nvCxnSpPr>
        <p:spPr>
          <a:xfrm flipH="1">
            <a:off x="5881005" y="2348880"/>
            <a:ext cx="275171" cy="49424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 стрелкой 226"/>
          <p:cNvCxnSpPr>
            <a:endCxn id="177" idx="3"/>
          </p:cNvCxnSpPr>
          <p:nvPr/>
        </p:nvCxnSpPr>
        <p:spPr>
          <a:xfrm flipH="1">
            <a:off x="6034456" y="2348880"/>
            <a:ext cx="121720" cy="77727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 стрелкой 228"/>
          <p:cNvCxnSpPr>
            <a:endCxn id="178" idx="1"/>
          </p:cNvCxnSpPr>
          <p:nvPr/>
        </p:nvCxnSpPr>
        <p:spPr>
          <a:xfrm>
            <a:off x="6156176" y="2348880"/>
            <a:ext cx="31499" cy="109493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 стрелкой 231"/>
          <p:cNvCxnSpPr>
            <a:endCxn id="179" idx="0"/>
          </p:cNvCxnSpPr>
          <p:nvPr/>
        </p:nvCxnSpPr>
        <p:spPr>
          <a:xfrm>
            <a:off x="6156176" y="2348880"/>
            <a:ext cx="233912" cy="142534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 стрелкой 233"/>
          <p:cNvCxnSpPr>
            <a:endCxn id="186" idx="0"/>
          </p:cNvCxnSpPr>
          <p:nvPr/>
        </p:nvCxnSpPr>
        <p:spPr>
          <a:xfrm>
            <a:off x="6156176" y="2348880"/>
            <a:ext cx="510497" cy="202291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6876256" y="1844824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Кирпичная кладка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699792" y="314096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Светодиодный светильник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9" name="Прямая со стрелкой 238"/>
          <p:cNvCxnSpPr>
            <a:endCxn id="5124" idx="1"/>
          </p:cNvCxnSpPr>
          <p:nvPr/>
        </p:nvCxnSpPr>
        <p:spPr>
          <a:xfrm>
            <a:off x="3491880" y="3284984"/>
            <a:ext cx="288032" cy="49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Box 239"/>
          <p:cNvSpPr txBox="1"/>
          <p:nvPr/>
        </p:nvSpPr>
        <p:spPr>
          <a:xfrm>
            <a:off x="7452320" y="5229200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прожектор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2" name="Прямая со стрелкой 241"/>
          <p:cNvCxnSpPr/>
          <p:nvPr/>
        </p:nvCxnSpPr>
        <p:spPr>
          <a:xfrm flipV="1">
            <a:off x="7740352" y="4941168"/>
            <a:ext cx="0" cy="360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 стрелкой 243"/>
          <p:cNvCxnSpPr/>
          <p:nvPr/>
        </p:nvCxnSpPr>
        <p:spPr>
          <a:xfrm flipH="1">
            <a:off x="6660232" y="1988840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>
            <a:endCxn id="94" idx="1"/>
          </p:cNvCxnSpPr>
          <p:nvPr/>
        </p:nvCxnSpPr>
        <p:spPr>
          <a:xfrm flipV="1">
            <a:off x="899592" y="1535887"/>
            <a:ext cx="144016" cy="2090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AutoShape 2" descr="Ель обыкновенная или европейская (Pícea ábies) – Хвойные деревья Буква «Е»  - цветочный портал Ваш Сад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Ель обыкновенная или европейская (Pícea ábies) – Хвойные деревья Буква «Е»  - цветочный портал Ваш Сад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Ель обыкновенная купить/продажа/посадка/заказать дерево крупномер (Москва,  Московская область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Ель обыкновенная купить/продажа/посадка/заказать дерево крупномер (Москва,  Московская область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Ель обыкновенная купить/продажа/посадка/заказать дерево крупномер (Москва,  Московская область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Ель обыкновенная — Горсад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653136"/>
            <a:ext cx="432048" cy="673369"/>
          </a:xfrm>
          <a:prstGeom prst="rect">
            <a:avLst/>
          </a:prstGeom>
          <a:noFill/>
        </p:spPr>
      </p:pic>
      <p:sp>
        <p:nvSpPr>
          <p:cNvPr id="109" name="TextBox 108"/>
          <p:cNvSpPr txBox="1"/>
          <p:nvPr/>
        </p:nvSpPr>
        <p:spPr>
          <a:xfrm>
            <a:off x="3491880" y="5085184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Ель обыкновенная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0" name="Picture 14" descr="Пихта обыкновенна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5373216"/>
            <a:ext cx="646956" cy="780153"/>
          </a:xfrm>
          <a:prstGeom prst="rect">
            <a:avLst/>
          </a:prstGeom>
          <a:noFill/>
        </p:spPr>
      </p:pic>
      <p:sp>
        <p:nvSpPr>
          <p:cNvPr id="111" name="TextBox 110"/>
          <p:cNvSpPr txBox="1"/>
          <p:nvPr/>
        </p:nvSpPr>
        <p:spPr>
          <a:xfrm>
            <a:off x="3779912" y="5733256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Пихта обыкновенная</a:t>
            </a:r>
          </a:p>
          <a:p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6" name="Прямая со стрелкой 115"/>
          <p:cNvCxnSpPr>
            <a:stCxn id="4110" idx="3"/>
          </p:cNvCxnSpPr>
          <p:nvPr/>
        </p:nvCxnSpPr>
        <p:spPr>
          <a:xfrm flipV="1">
            <a:off x="5651004" y="5157192"/>
            <a:ext cx="433164" cy="606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4108" idx="3"/>
          </p:cNvCxnSpPr>
          <p:nvPr/>
        </p:nvCxnSpPr>
        <p:spPr>
          <a:xfrm flipV="1">
            <a:off x="5148064" y="2780928"/>
            <a:ext cx="864096" cy="2208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Овал 119"/>
          <p:cNvSpPr/>
          <p:nvPr/>
        </p:nvSpPr>
        <p:spPr>
          <a:xfrm rot="3161785">
            <a:off x="5939463" y="2749006"/>
            <a:ext cx="132410" cy="638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 rot="3161785">
            <a:off x="6083479" y="2965030"/>
            <a:ext cx="132410" cy="638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 rot="3161785">
            <a:off x="6227493" y="3181053"/>
            <a:ext cx="132410" cy="638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 rot="3161785">
            <a:off x="6371509" y="3397077"/>
            <a:ext cx="132410" cy="638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 rot="5400000">
            <a:off x="863588" y="2672916"/>
            <a:ext cx="144016" cy="2160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1259632" y="2708920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озеленение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Овал 127"/>
          <p:cNvSpPr/>
          <p:nvPr/>
        </p:nvSpPr>
        <p:spPr>
          <a:xfrm rot="8918814">
            <a:off x="5955773" y="5119982"/>
            <a:ext cx="163488" cy="1059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 rot="8918814">
            <a:off x="6171797" y="4975966"/>
            <a:ext cx="163488" cy="1059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 rot="8918814">
            <a:off x="6387821" y="4831950"/>
            <a:ext cx="163488" cy="1059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 rot="8918814">
            <a:off x="6603845" y="4687935"/>
            <a:ext cx="163488" cy="1059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 rot="8918814">
            <a:off x="6675853" y="4111871"/>
            <a:ext cx="163488" cy="1059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 rot="8918814">
            <a:off x="6819869" y="4327894"/>
            <a:ext cx="163488" cy="1059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 rot="8918814">
            <a:off x="5451717" y="4831950"/>
            <a:ext cx="163488" cy="1059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 rot="8918814">
            <a:off x="5595733" y="5047974"/>
            <a:ext cx="163488" cy="10592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4" name="Picture 18" descr="Тротуарная плитка кирпичик (кирпич): размер, варианты укладки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1700808"/>
            <a:ext cx="864096" cy="850196"/>
          </a:xfrm>
          <a:prstGeom prst="rect">
            <a:avLst/>
          </a:prstGeom>
          <a:noFill/>
        </p:spPr>
      </p:pic>
      <p:cxnSp>
        <p:nvCxnSpPr>
          <p:cNvPr id="142" name="Прямая со стрелкой 141"/>
          <p:cNvCxnSpPr/>
          <p:nvPr/>
        </p:nvCxnSpPr>
        <p:spPr>
          <a:xfrm>
            <a:off x="5220072" y="2276872"/>
            <a:ext cx="72008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27584" y="2996952"/>
            <a:ext cx="216024" cy="21602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TextBox 147"/>
          <p:cNvSpPr txBox="1"/>
          <p:nvPr/>
        </p:nvSpPr>
        <p:spPr>
          <a:xfrm>
            <a:off x="1187624" y="299695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Существующее покрытие тротуарная плитка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6" name="Picture 20" descr="Пандус это фото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2132856"/>
            <a:ext cx="1299392" cy="864096"/>
          </a:xfrm>
          <a:prstGeom prst="rect">
            <a:avLst/>
          </a:prstGeom>
          <a:noFill/>
        </p:spPr>
      </p:pic>
      <p:cxnSp>
        <p:nvCxnSpPr>
          <p:cNvPr id="150" name="Прямая со стрелкой 149"/>
          <p:cNvCxnSpPr/>
          <p:nvPr/>
        </p:nvCxnSpPr>
        <p:spPr>
          <a:xfrm>
            <a:off x="4716016" y="2996952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3419872" y="278092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itchFamily="34" charset="0"/>
                <a:cs typeface="Arial" pitchFamily="34" charset="0"/>
              </a:rPr>
              <a:t>пандус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&#10;            Фотография Кривошеино"/>
          <p:cNvPicPr>
            <a:picLocks noChangeAspect="1" noChangeArrowheads="1"/>
          </p:cNvPicPr>
          <p:nvPr/>
        </p:nvPicPr>
        <p:blipFill>
          <a:blip r:embed="rId12" cstate="print"/>
          <a:srcRect l="40188" r="49955" b="62201"/>
          <a:stretch>
            <a:fillRect/>
          </a:stretch>
        </p:blipFill>
        <p:spPr bwMode="auto">
          <a:xfrm>
            <a:off x="6516216" y="5013176"/>
            <a:ext cx="936104" cy="1440160"/>
          </a:xfrm>
          <a:prstGeom prst="rect">
            <a:avLst/>
          </a:prstGeom>
          <a:noFill/>
        </p:spPr>
      </p:pic>
      <p:sp>
        <p:nvSpPr>
          <p:cNvPr id="139" name="TextBox 138"/>
          <p:cNvSpPr txBox="1"/>
          <p:nvPr/>
        </p:nvSpPr>
        <p:spPr>
          <a:xfrm>
            <a:off x="7452320" y="587727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Реставрация солдата</a:t>
            </a:r>
          </a:p>
          <a:p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1" name="Прямая со стрелкой 140"/>
          <p:cNvCxnSpPr>
            <a:stCxn id="2050" idx="1"/>
          </p:cNvCxnSpPr>
          <p:nvPr/>
        </p:nvCxnSpPr>
        <p:spPr>
          <a:xfrm flipH="1" flipV="1">
            <a:off x="6300192" y="4797152"/>
            <a:ext cx="21602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Arial" pitchFamily="34" charset="0"/>
                <a:cs typeface="Arial" pitchFamily="34" charset="0"/>
              </a:rPr>
              <a:t>Схема озеленения территории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562" t="30224" r="40446" b="30580"/>
          <a:stretch>
            <a:fillRect/>
          </a:stretch>
        </p:blipFill>
        <p:spPr bwMode="auto">
          <a:xfrm>
            <a:off x="971600" y="1124744"/>
            <a:ext cx="7880690" cy="555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4211960" y="1556792"/>
            <a:ext cx="216024" cy="21602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716016" y="13407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364088" y="15567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652120" y="18448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300192" y="2492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956376" y="41490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220072" y="2060848"/>
            <a:ext cx="216024" cy="21602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508104" y="2276872"/>
            <a:ext cx="216024" cy="21602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796136" y="2492896"/>
            <a:ext cx="216024" cy="21602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508104" y="2564904"/>
            <a:ext cx="216024" cy="21602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32240" y="29249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812360" y="4725144"/>
            <a:ext cx="216024" cy="21602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876256" y="5229200"/>
            <a:ext cx="216024" cy="21602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228184" y="55172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380312" y="50131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228184" y="4725144"/>
            <a:ext cx="216024" cy="21602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868144" y="4653136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868144" y="4941168"/>
            <a:ext cx="216024" cy="21602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508104" y="4869160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716016" y="5949280"/>
            <a:ext cx="216024" cy="21602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427984" y="558924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139952" y="5373216"/>
            <a:ext cx="216024" cy="21602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851920" y="5013176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644008" y="5085184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932040" y="5517232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563888" y="465313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995936" y="458112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059832" y="422108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139952" y="4797152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131840" y="3933056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419872" y="3789040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203848" y="3573016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635896" y="4005064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347864" y="4077072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555776" y="37170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979712" y="2564904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195736" y="2636912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835696" y="2852936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195736" y="3212976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195736" y="2924944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115616" y="52292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1475656" y="5229200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тополь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115616" y="5517232"/>
            <a:ext cx="216024" cy="21602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1475656" y="5517232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береза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115616" y="5805264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1475656" y="5805264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ель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115616" y="6093296"/>
            <a:ext cx="216024" cy="2160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1475656" y="6093296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рябина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2627784" y="5157192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2555776" y="508518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2555776" y="508518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555776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 снос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4716016" y="1268760"/>
            <a:ext cx="21602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644008" y="1340768"/>
            <a:ext cx="50405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220072" y="1628800"/>
            <a:ext cx="57606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5436096" y="1484784"/>
            <a:ext cx="7200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580112" y="1916832"/>
            <a:ext cx="4320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5724128" y="1772816"/>
            <a:ext cx="72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228184" y="2492896"/>
            <a:ext cx="36004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6372200" y="2348880"/>
            <a:ext cx="7200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6588224" y="2924944"/>
            <a:ext cx="50405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6804248" y="2852936"/>
            <a:ext cx="72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7884368" y="4149080"/>
            <a:ext cx="36004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8028384" y="4077072"/>
            <a:ext cx="72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7308304" y="5013176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7452320" y="4869160"/>
            <a:ext cx="7200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6156176" y="5589240"/>
            <a:ext cx="3600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>
            <a:off x="6228184" y="5373216"/>
            <a:ext cx="21602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4355976" y="5661248"/>
            <a:ext cx="4320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4499992" y="5445224"/>
            <a:ext cx="7200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3923928" y="4581128"/>
            <a:ext cx="36004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H="1">
            <a:off x="3995936" y="4509120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3491880" y="4653136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H="1">
            <a:off x="3635896" y="4581128"/>
            <a:ext cx="72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2915816" y="4221088"/>
            <a:ext cx="50405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V="1">
            <a:off x="3131840" y="414908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2483768" y="371703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H="1">
            <a:off x="2555776" y="3645024"/>
            <a:ext cx="21602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3779912" y="5085184"/>
            <a:ext cx="3600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3923928" y="4941168"/>
            <a:ext cx="720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12" descr="Ель обыкновенная — Горс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05064"/>
            <a:ext cx="288032" cy="448913"/>
          </a:xfrm>
          <a:prstGeom prst="rect">
            <a:avLst/>
          </a:prstGeom>
          <a:noFill/>
        </p:spPr>
      </p:pic>
      <p:pic>
        <p:nvPicPr>
          <p:cNvPr id="135" name="Picture 14" descr="Пихта обыкновен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733256"/>
            <a:ext cx="358284" cy="432048"/>
          </a:xfrm>
          <a:prstGeom prst="rect">
            <a:avLst/>
          </a:prstGeom>
          <a:noFill/>
        </p:spPr>
      </p:pic>
      <p:pic>
        <p:nvPicPr>
          <p:cNvPr id="136" name="Picture 12" descr="Ель обыкновенная — Горс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288032" cy="448913"/>
          </a:xfrm>
          <a:prstGeom prst="rect">
            <a:avLst/>
          </a:prstGeom>
          <a:noFill/>
        </p:spPr>
      </p:pic>
      <p:pic>
        <p:nvPicPr>
          <p:cNvPr id="137" name="Picture 12" descr="Ель обыкновенная — Горс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93096"/>
            <a:ext cx="288032" cy="448913"/>
          </a:xfrm>
          <a:prstGeom prst="rect">
            <a:avLst/>
          </a:prstGeom>
          <a:noFill/>
        </p:spPr>
      </p:pic>
      <p:pic>
        <p:nvPicPr>
          <p:cNvPr id="138" name="Picture 12" descr="Ель обыкновенная — Горс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509120"/>
            <a:ext cx="288032" cy="448913"/>
          </a:xfrm>
          <a:prstGeom prst="rect">
            <a:avLst/>
          </a:prstGeom>
          <a:noFill/>
        </p:spPr>
      </p:pic>
      <p:pic>
        <p:nvPicPr>
          <p:cNvPr id="139" name="Picture 12" descr="Ель обыкновенная — Горс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789040"/>
            <a:ext cx="288032" cy="448913"/>
          </a:xfrm>
          <a:prstGeom prst="rect">
            <a:avLst/>
          </a:prstGeom>
          <a:noFill/>
        </p:spPr>
      </p:pic>
      <p:pic>
        <p:nvPicPr>
          <p:cNvPr id="140" name="Picture 12" descr="Ель обыкновенная — Горс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17032"/>
            <a:ext cx="288032" cy="448913"/>
          </a:xfrm>
          <a:prstGeom prst="rect">
            <a:avLst/>
          </a:prstGeom>
          <a:noFill/>
        </p:spPr>
      </p:pic>
      <p:pic>
        <p:nvPicPr>
          <p:cNvPr id="141" name="Picture 12" descr="Ель обыкновенная — Горс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068960"/>
            <a:ext cx="288032" cy="448913"/>
          </a:xfrm>
          <a:prstGeom prst="rect">
            <a:avLst/>
          </a:prstGeom>
          <a:noFill/>
        </p:spPr>
      </p:pic>
      <p:pic>
        <p:nvPicPr>
          <p:cNvPr id="142" name="Picture 14" descr="Пихта обыкновен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085184"/>
            <a:ext cx="358284" cy="432048"/>
          </a:xfrm>
          <a:prstGeom prst="rect">
            <a:avLst/>
          </a:prstGeom>
          <a:noFill/>
        </p:spPr>
      </p:pic>
      <p:pic>
        <p:nvPicPr>
          <p:cNvPr id="143" name="Picture 14" descr="Пихта обыкновен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221088"/>
            <a:ext cx="358284" cy="432048"/>
          </a:xfrm>
          <a:prstGeom prst="rect">
            <a:avLst/>
          </a:prstGeom>
          <a:noFill/>
        </p:spPr>
      </p:pic>
      <p:pic>
        <p:nvPicPr>
          <p:cNvPr id="144" name="Picture 14" descr="Пихта обыкновен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581128"/>
            <a:ext cx="358284" cy="432048"/>
          </a:xfrm>
          <a:prstGeom prst="rect">
            <a:avLst/>
          </a:prstGeom>
          <a:noFill/>
        </p:spPr>
      </p:pic>
      <p:pic>
        <p:nvPicPr>
          <p:cNvPr id="145" name="Picture 14" descr="Пихта обыкновен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21088"/>
            <a:ext cx="358284" cy="432048"/>
          </a:xfrm>
          <a:prstGeom prst="rect">
            <a:avLst/>
          </a:prstGeom>
          <a:noFill/>
        </p:spPr>
      </p:pic>
      <p:pic>
        <p:nvPicPr>
          <p:cNvPr id="146" name="Picture 14" descr="Пихта обыкновен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861048"/>
            <a:ext cx="358284" cy="432048"/>
          </a:xfrm>
          <a:prstGeom prst="rect">
            <a:avLst/>
          </a:prstGeom>
          <a:noFill/>
        </p:spPr>
      </p:pic>
      <p:pic>
        <p:nvPicPr>
          <p:cNvPr id="147" name="Picture 14" descr="Пихта обыкновен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356992"/>
            <a:ext cx="358284" cy="432048"/>
          </a:xfrm>
          <a:prstGeom prst="rect">
            <a:avLst/>
          </a:prstGeom>
          <a:noFill/>
        </p:spPr>
      </p:pic>
      <p:pic>
        <p:nvPicPr>
          <p:cNvPr id="148" name="Picture 12" descr="Ель обыкновенная — Горс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805264"/>
            <a:ext cx="288032" cy="448913"/>
          </a:xfrm>
          <a:prstGeom prst="rect">
            <a:avLst/>
          </a:prstGeom>
          <a:noFill/>
        </p:spPr>
      </p:pic>
      <p:pic>
        <p:nvPicPr>
          <p:cNvPr id="149" name="Picture 14" descr="Пихта обыкновен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6021288"/>
            <a:ext cx="358284" cy="432048"/>
          </a:xfrm>
          <a:prstGeom prst="rect">
            <a:avLst/>
          </a:prstGeom>
          <a:noFill/>
        </p:spPr>
      </p:pic>
      <p:sp>
        <p:nvSpPr>
          <p:cNvPr id="150" name="TextBox 149"/>
          <p:cNvSpPr txBox="1"/>
          <p:nvPr/>
        </p:nvSpPr>
        <p:spPr>
          <a:xfrm>
            <a:off x="2915816" y="6165304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Новые посадки</a:t>
            </a:r>
            <a:endParaRPr lang="ru-RU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2" name="Прямая соединительная линия 151"/>
          <p:cNvCxnSpPr/>
          <p:nvPr/>
        </p:nvCxnSpPr>
        <p:spPr>
          <a:xfrm>
            <a:off x="5436096" y="2564904"/>
            <a:ext cx="36004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H="1">
            <a:off x="5508104" y="2564904"/>
            <a:ext cx="21602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424</Words>
  <Application>Microsoft Office PowerPoint</Application>
  <PresentationFormat>Экран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Благоустройство территории мемориала воинам-землякам, павшим в годы Великой Отечественной войны, по ул. Кирова в селе Кривошеино Кривошеинского района Томской области</vt:lpstr>
      <vt:lpstr>Пояснительная записка</vt:lpstr>
      <vt:lpstr>Схема существующего состояния территории</vt:lpstr>
      <vt:lpstr>Фотофиксация территории</vt:lpstr>
      <vt:lpstr>Опорный план</vt:lpstr>
      <vt:lpstr>Экспликация</vt:lpstr>
      <vt:lpstr>Генеральный план</vt:lpstr>
      <vt:lpstr>Схема озеленения территории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и капитальный ремонт памятника на территории муниципального образования Кривошеинского сельского поселения с. Кривошеино, ул. Кирова, 7 (усл)</dc:title>
  <dc:creator>USER</dc:creator>
  <cp:lastModifiedBy>USER</cp:lastModifiedBy>
  <cp:revision>172</cp:revision>
  <dcterms:created xsi:type="dcterms:W3CDTF">2021-06-02T04:32:55Z</dcterms:created>
  <dcterms:modified xsi:type="dcterms:W3CDTF">2022-04-27T02:20:24Z</dcterms:modified>
</cp:coreProperties>
</file>